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7E001-8ECC-D39B-526F-7BB35544C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37492C-11E0-0354-5DDA-78B119003D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C9E52-5A6B-70DC-ABA2-D6DC1FF76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311C-B86B-407C-99CC-814F60ADDB98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8777C3-D973-2AFD-9AC9-907D62D15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51DFE-37D5-5B35-3DA6-CEF92E646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EE0D-34CE-428D-AB6A-DD55981CB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567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89157-6D36-6B98-75DE-8642FDF4E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5A7E8F-EF32-2761-5E3B-9B450DBF9D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CCF63-D74C-9F7B-9848-ADEE60A89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311C-B86B-407C-99CC-814F60ADDB98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0EF13-A93A-8BA4-A496-C84550AA1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0EBF2-2513-3C13-234C-E3C18392D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EE0D-34CE-428D-AB6A-DD55981CB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17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6881BD-710F-5A05-AAE0-2374777A1C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B4CEEC-5497-D171-142E-05716080D1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4BF06-0572-03A9-B914-B800B533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311C-B86B-407C-99CC-814F60ADDB98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072CF-6594-A353-F242-AFD96A087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7BCC62-2901-1249-B4B0-69720C1D2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EE0D-34CE-428D-AB6A-DD55981CB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338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8081B-A0FB-D079-5D33-90FAD1ADE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75E19-D511-1EF1-31CD-2E3E454EB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3FF90-6477-FAE4-19E8-D46291AD5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311C-B86B-407C-99CC-814F60ADDB98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45D125-9F7F-8FA6-9CC4-9E3FA857F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C1321-BE93-2831-58E0-F63B7C9B1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EE0D-34CE-428D-AB6A-DD55981CB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367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32D7A-5F77-9408-7C4E-EF4F2BAD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E67AFF-8AB9-75F4-6A72-95033870A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C26CEF-79DD-37B8-496A-98E825076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311C-B86B-407C-99CC-814F60ADDB98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1603D-DB76-C34B-EF57-433EDBBFF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D300EC-6DA1-E188-D469-5A8AA1D37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EE0D-34CE-428D-AB6A-DD55981CB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4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62D3C-9C36-1E54-FFEA-38B972C68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688AF-0DC4-5BA9-A8E4-F573ACD335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2D00B6-B377-92C0-3199-D43AB9976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9D0763-8EF1-BDB6-E6FE-613CED3E2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311C-B86B-407C-99CC-814F60ADDB98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E754F4-EC60-58B8-AF81-E6BD2010E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FBEC0-5D2F-116D-D189-895A5A555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EE0D-34CE-428D-AB6A-DD55981CB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359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7EE2F-10B4-C0D2-8B2A-59B4E6842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76E892-2693-C1C8-DB27-A940812DD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84568C-9C07-D111-FA0A-776EFFF8C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373F38-0F51-735A-0D8F-95CD18C37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796C89-DD0B-C5C7-26E9-CB9379E3A0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DCBC32-D68A-DC02-8EFD-FA41E3D90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311C-B86B-407C-99CC-814F60ADDB98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A24EF9-D8AA-D7D9-4C2E-210CCC103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CFCC0B-755E-A874-8D01-58BC6157F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EE0D-34CE-428D-AB6A-DD55981CB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770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08F22-FE85-E013-386A-5871F33CD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6E3E20-096B-145A-3651-E6CB427AA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311C-B86B-407C-99CC-814F60ADDB98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C45589-307F-2DD1-3B69-138B1CD95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5676B0-2DBA-E70F-9430-456AF1A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EE0D-34CE-428D-AB6A-DD55981CB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497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7F93BE-9F7E-4E5F-6243-2839C2EA9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311C-B86B-407C-99CC-814F60ADDB98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323948-9911-361C-2889-A0EC08BBF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514BFA-8708-8FBE-06C5-3953DF3EA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EE0D-34CE-428D-AB6A-DD55981CB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3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1D115-5381-82FC-2D69-3EDE966B2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13F1F-6CF6-1383-2EB3-F9C795715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5887E-440F-11DB-C334-A78679A109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C1CB16-D234-B0ED-D6AC-E6141FF6F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311C-B86B-407C-99CC-814F60ADDB98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BA0BC7-CAEC-612F-888F-A6AD915B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C1C2D4-7871-36C2-A765-1041F9E9B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EE0D-34CE-428D-AB6A-DD55981CB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076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C95AA-9B66-9F6C-BBD2-E71A42BB0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4277D7-4A60-9979-2AA4-81DCA07735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1308E5-6662-6E43-8D10-83C0280709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D2AA40-AF98-5DD7-0366-CF930499D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311C-B86B-407C-99CC-814F60ADDB98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6C29EE-1115-EB67-4396-52CF70E99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45C66C-5EC6-6BA1-C57E-39A732D1B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EE0D-34CE-428D-AB6A-DD55981CB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1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837D4F-EAB6-FC5B-2ABB-F716F06EF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4BC7F-47DF-26FE-D760-88B2AF73F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DE255-1892-F083-2008-B725CD4470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7311C-B86B-407C-99CC-814F60ADDB98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52DD65-3631-D332-D25F-D0FDA5C776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07D9A-CBA1-67DD-E795-D4A4FB6C20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FEE0D-34CE-428D-AB6A-DD55981CB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63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DDD513-9BAE-37CA-6AF4-0EEA4AF836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7" y="1081171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Family Secrets: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>Elder Abuse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010772-F0F6-DCBF-7413-6261FEFCFC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6627" y="4266279"/>
            <a:ext cx="4645250" cy="1321721"/>
          </a:xfrm>
        </p:spPr>
        <p:txBody>
          <a:bodyPr anchor="t">
            <a:normAutofit fontScale="92500" lnSpcReduction="20000"/>
          </a:bodyPr>
          <a:lstStyle/>
          <a:p>
            <a:pPr algn="l"/>
            <a:r>
              <a:rPr lang="en-US" sz="1900" dirty="0">
                <a:solidFill>
                  <a:schemeClr val="bg1"/>
                </a:solidFill>
              </a:rPr>
              <a:t>Progressive Life Center</a:t>
            </a:r>
          </a:p>
          <a:p>
            <a:pPr algn="l"/>
            <a:r>
              <a:rPr lang="en-US" sz="1900" dirty="0">
                <a:solidFill>
                  <a:schemeClr val="bg1"/>
                </a:solidFill>
              </a:rPr>
              <a:t>Evette Clarke, MD Regional Director</a:t>
            </a:r>
          </a:p>
          <a:p>
            <a:pPr algn="l"/>
            <a:r>
              <a:rPr lang="en-US" sz="1900" dirty="0">
                <a:solidFill>
                  <a:schemeClr val="bg1"/>
                </a:solidFill>
              </a:rPr>
              <a:t>Lisa Streeter, Outreach Coordinator</a:t>
            </a:r>
          </a:p>
          <a:p>
            <a:pPr algn="l"/>
            <a:r>
              <a:rPr lang="en-US" sz="1900" dirty="0">
                <a:solidFill>
                  <a:schemeClr val="bg1"/>
                </a:solidFill>
              </a:rPr>
              <a:t>October 4, 2022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622275-824D-7E3E-C3D7-7ACE16F076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382" y="1525502"/>
            <a:ext cx="4047843" cy="243882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386CF4C-52F7-1212-F25E-DF5F1A2DBAC5}"/>
              </a:ext>
            </a:extLst>
          </p:cNvPr>
          <p:cNvSpPr txBox="1"/>
          <p:nvPr/>
        </p:nvSpPr>
        <p:spPr>
          <a:xfrm>
            <a:off x="4734560" y="6457032"/>
            <a:ext cx="6279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bg1"/>
                </a:solidFill>
              </a:rPr>
              <a:t>Taken From – Nursing Home Abuse Center “Types of Elder Abuse”</a:t>
            </a:r>
          </a:p>
        </p:txBody>
      </p:sp>
    </p:spTree>
    <p:extLst>
      <p:ext uri="{BB962C8B-B14F-4D97-AF65-F5344CB8AC3E}">
        <p14:creationId xmlns:p14="http://schemas.microsoft.com/office/powerpoint/2010/main" val="3449588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17EB0-533A-2671-0C0C-649337B28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n-US" sz="4800"/>
              <a:t>Signs of Elder Abuse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B7868-09B3-5A9F-5B40-A3219941C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508000"/>
            <a:ext cx="5501834" cy="606552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 u="sng" dirty="0">
                <a:solidFill>
                  <a:schemeClr val="bg1"/>
                </a:solidFill>
              </a:rPr>
              <a:t>Physical elder abuse </a:t>
            </a:r>
            <a:r>
              <a:rPr lang="en-US" sz="2000" dirty="0">
                <a:solidFill>
                  <a:schemeClr val="bg1"/>
                </a:solidFill>
              </a:rPr>
              <a:t>is the intentional use of force against an elderly person. It includes hitting, shoving, kicking, or physically restraining an older adult.</a:t>
            </a: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Signs of physical elder abuse include:</a:t>
            </a: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Cuts or scrapes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Broken bones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Bruises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Burns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Dislocated joints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Head injuries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Sprains</a:t>
            </a:r>
          </a:p>
        </p:txBody>
      </p:sp>
    </p:spTree>
    <p:extLst>
      <p:ext uri="{BB962C8B-B14F-4D97-AF65-F5344CB8AC3E}">
        <p14:creationId xmlns:p14="http://schemas.microsoft.com/office/powerpoint/2010/main" val="3609663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2EAD6-05D8-26C3-4CFF-26DDE986B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n-US" sz="4800"/>
              <a:t>Signs of Elder Abuse - continued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3F255-1EC4-668E-AD2E-0B7A6CC5B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84480"/>
            <a:ext cx="5501834" cy="629920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2000" b="1" u="sng" dirty="0">
                <a:solidFill>
                  <a:schemeClr val="bg1"/>
                </a:solidFill>
              </a:rPr>
              <a:t>Elder sexual abuse </a:t>
            </a:r>
            <a:r>
              <a:rPr lang="en-US" sz="2000" dirty="0">
                <a:solidFill>
                  <a:schemeClr val="bg1"/>
                </a:solidFill>
              </a:rPr>
              <a:t>is forced or non-consensual sexual contact of any kind with an older adult. This includes sexual interactions with elders with dementia, Alzheimer’s, or other cognitive disabilities that prevent them from giving consent.</a:t>
            </a: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Warning signs of elder sexual abuse include: </a:t>
            </a: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Bleeding from the anus or genitals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Bruised genitals or inner thighs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New sexually transmitted diseases or infections (STDs/STIs)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Pain in the anus or genitals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Pelvic injuries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Problems walking or sitting</a:t>
            </a:r>
          </a:p>
        </p:txBody>
      </p:sp>
    </p:spTree>
    <p:extLst>
      <p:ext uri="{BB962C8B-B14F-4D97-AF65-F5344CB8AC3E}">
        <p14:creationId xmlns:p14="http://schemas.microsoft.com/office/powerpoint/2010/main" val="17948778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FFB1C-18E5-37C5-6B2D-A7C4E6FE7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n-US" sz="4800"/>
              <a:t>Signs of Elder Abuse - continued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25973-8510-7692-788F-56917E840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355600"/>
            <a:ext cx="5501834" cy="632968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 u="sng" dirty="0">
                <a:solidFill>
                  <a:schemeClr val="bg1"/>
                </a:solidFill>
              </a:rPr>
              <a:t>Elder neglect </a:t>
            </a:r>
            <a:r>
              <a:rPr lang="en-US" sz="2000" dirty="0">
                <a:solidFill>
                  <a:schemeClr val="bg1"/>
                </a:solidFill>
              </a:rPr>
              <a:t>happens when a caregiver fails to protect an older adult from harm, resulting in serious injuries or illnesses.</a:t>
            </a: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Dehydration and/or malnutrition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Inadequate or unclean clothing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Lack of food in the home/long-term care facility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Lack of needed medical aids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Poor personal hygiene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Unclean or unsafe home/long-term care facility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Unpaid bills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Untreated infections or injuries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Weight loss</a:t>
            </a:r>
          </a:p>
        </p:txBody>
      </p:sp>
    </p:spTree>
    <p:extLst>
      <p:ext uri="{BB962C8B-B14F-4D97-AF65-F5344CB8AC3E}">
        <p14:creationId xmlns:p14="http://schemas.microsoft.com/office/powerpoint/2010/main" val="9888068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9B66A-7F0E-5FA2-8E46-2915B6147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n-US" sz="4800"/>
              <a:t>Signs of Elder Abuse - continued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B1883-5A97-C7F9-4D26-95C4366DC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64160"/>
            <a:ext cx="5501834" cy="630936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 u="sng" dirty="0">
                <a:solidFill>
                  <a:schemeClr val="bg1"/>
                </a:solidFill>
              </a:rPr>
              <a:t>Self-neglect</a:t>
            </a:r>
            <a:r>
              <a:rPr lang="en-US" sz="2000" dirty="0">
                <a:solidFill>
                  <a:schemeClr val="bg1"/>
                </a:solidFill>
              </a:rPr>
              <a:t> happens when an elderly person is no longer able to meet their basic daily needs, and they suffer as a result.</a:t>
            </a: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An older person may be suffering from self-neglect if they can’t:</a:t>
            </a: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Drink or feed themselves without help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Dress themselves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Maintain basic hygiene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Maintain their home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Manage financial affairs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Properly address their medical needs</a:t>
            </a:r>
          </a:p>
          <a:p>
            <a:pPr marL="0" indent="0">
              <a:buNone/>
            </a:pPr>
            <a:endParaRPr lang="en-US" sz="1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9451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2C650-4D55-9603-966F-EB4E3BF40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n-US" sz="4800"/>
              <a:t>Signs of Elder Abuse - continued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498ED-BFAE-E9E0-6BC8-DD192951D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528320"/>
            <a:ext cx="5501834" cy="59334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 u="sng" dirty="0">
                <a:solidFill>
                  <a:schemeClr val="bg1"/>
                </a:solidFill>
              </a:rPr>
              <a:t>Elder Abandonment </a:t>
            </a:r>
            <a:r>
              <a:rPr lang="en-US" sz="2000" dirty="0">
                <a:solidFill>
                  <a:schemeClr val="bg1"/>
                </a:solidFill>
              </a:rPr>
              <a:t>- Sometimes paired with neglect, elder abandonment happens when someone who cares for an older person intentionally deserts them.</a:t>
            </a: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The former caretaker may leave the elder at a hospital, nursing home, or another care facility without any formal arrangement, or with relatives who did not agree to be caregivers.</a:t>
            </a: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Appear confused, lost, or scared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Have poor hygiene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Seem frail, malnourished, or dehydrated</a:t>
            </a:r>
          </a:p>
        </p:txBody>
      </p:sp>
    </p:spTree>
    <p:extLst>
      <p:ext uri="{BB962C8B-B14F-4D97-AF65-F5344CB8AC3E}">
        <p14:creationId xmlns:p14="http://schemas.microsoft.com/office/powerpoint/2010/main" val="8083939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990AE-2D4B-B604-8782-4D4319BAA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n-US" sz="4800"/>
              <a:t>Signs of Elder Abuse - continued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90AE4-2703-74F2-3586-DF39E0BFC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 u="sng" dirty="0">
                <a:solidFill>
                  <a:schemeClr val="bg1"/>
                </a:solidFill>
              </a:rPr>
              <a:t>Psychological and emotional abuse </a:t>
            </a:r>
            <a:r>
              <a:rPr lang="en-US" sz="2000" dirty="0">
                <a:solidFill>
                  <a:schemeClr val="bg1"/>
                </a:solidFill>
              </a:rPr>
              <a:t>are intentional acts that inflict mental pain, fear, or distress on an elder.</a:t>
            </a: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Appearing depressed, withdrawn, or scared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Avoiding eye contact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Different eating or sleeping patterns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Isolation from friends and family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Low self-esteem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Mood swings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Sudden changes in behavior/personality</a:t>
            </a:r>
          </a:p>
        </p:txBody>
      </p:sp>
    </p:spTree>
    <p:extLst>
      <p:ext uri="{BB962C8B-B14F-4D97-AF65-F5344CB8AC3E}">
        <p14:creationId xmlns:p14="http://schemas.microsoft.com/office/powerpoint/2010/main" val="19836658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88302-C9C9-10C4-F794-5F7F3CEC1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n-US" sz="4800"/>
              <a:t>Signs of Elder Abuse - continued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2C09C-BA74-651E-378E-B0FE27EF9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375920"/>
            <a:ext cx="5501834" cy="587044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2000" b="1" u="sng" dirty="0">
                <a:solidFill>
                  <a:schemeClr val="bg1"/>
                </a:solidFill>
              </a:rPr>
              <a:t>Elder financial abuse </a:t>
            </a:r>
            <a:r>
              <a:rPr lang="en-US" sz="2000" dirty="0">
                <a:solidFill>
                  <a:schemeClr val="bg1"/>
                </a:solidFill>
              </a:rPr>
              <a:t>is the illegal, unauthorized, or improper use of an older individual’s resources. Nursing home staff, family, or even strangers can all commit elder financial abuse.</a:t>
            </a: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A pattern of missing belongings or property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An elderly person who does not know or understand their own financial situation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Canceled checks or bank statements that go to someone other than the elder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Changes to an older person’s power of attorney or bank accounts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Eviction notices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Evidence of unpaid bills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Someone showing unusual interest in how much money an elder is spending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Withdrawals the elder could not have made</a:t>
            </a:r>
          </a:p>
        </p:txBody>
      </p:sp>
    </p:spTree>
    <p:extLst>
      <p:ext uri="{BB962C8B-B14F-4D97-AF65-F5344CB8AC3E}">
        <p14:creationId xmlns:p14="http://schemas.microsoft.com/office/powerpoint/2010/main" val="8229950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109D8-BBA9-A22E-8C8A-CC4DC23F0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3435"/>
          </a:xfrm>
        </p:spPr>
        <p:txBody>
          <a:bodyPr>
            <a:normAutofit fontScale="90000"/>
          </a:bodyPr>
          <a:lstStyle/>
          <a:p>
            <a:r>
              <a:rPr lang="en-US" dirty="0"/>
              <a:t>If you suspect elder abuse: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543DD-53D8-2A59-C466-61334772A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2800"/>
            <a:ext cx="10515600" cy="593344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>
                <a:solidFill>
                  <a:srgbClr val="7030A0"/>
                </a:solidFill>
              </a:rPr>
              <a:t>Call 911 in an emergency: </a:t>
            </a:r>
            <a:r>
              <a:rPr lang="en-US" dirty="0"/>
              <a:t>If you are worried that an elder is in immediate danger, call the police or 911.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>
                <a:solidFill>
                  <a:srgbClr val="7030A0"/>
                </a:solidFill>
              </a:rPr>
              <a:t>Check in with your loved one: </a:t>
            </a:r>
            <a:r>
              <a:rPr lang="en-US" dirty="0"/>
              <a:t>Some elders may be hesitant or scared to bring up their abuse experience, but they may confide in you with gentle prompting.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>
                <a:solidFill>
                  <a:srgbClr val="7030A0"/>
                </a:solidFill>
              </a:rPr>
              <a:t>Keep in regular contact with your loved one: </a:t>
            </a:r>
            <a:r>
              <a:rPr lang="en-US" dirty="0"/>
              <a:t>Elders who are socially isolated are at a higher risk of abuse.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>
                <a:solidFill>
                  <a:srgbClr val="7030A0"/>
                </a:solidFill>
              </a:rPr>
              <a:t>Take accusations seriously: </a:t>
            </a:r>
            <a:r>
              <a:rPr lang="en-US" dirty="0"/>
              <a:t>Too many people neglect to believe elders when they tell loved ones about their abuse. Do not take elder abuse accusations lightly — make sure you get your older loved one the help they need.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>
                <a:solidFill>
                  <a:srgbClr val="7030A0"/>
                </a:solidFill>
              </a:rPr>
              <a:t>Use available resources: </a:t>
            </a:r>
            <a:r>
              <a:rPr lang="en-US" dirty="0"/>
              <a:t>Report abuse or neglect to a local Adult Protective Services (APS) office, a nursing home/assisted living ombudsman, or the police.</a:t>
            </a:r>
          </a:p>
        </p:txBody>
      </p:sp>
    </p:spTree>
    <p:extLst>
      <p:ext uri="{BB962C8B-B14F-4D97-AF65-F5344CB8AC3E}">
        <p14:creationId xmlns:p14="http://schemas.microsoft.com/office/powerpoint/2010/main" val="2647229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712</Words>
  <Application>Microsoft Office PowerPoint</Application>
  <PresentationFormat>Widescreen</PresentationFormat>
  <Paragraphs>92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Family Secrets: Elder Abuse</vt:lpstr>
      <vt:lpstr>Signs of Elder Abuse</vt:lpstr>
      <vt:lpstr>Signs of Elder Abuse - continued</vt:lpstr>
      <vt:lpstr>Signs of Elder Abuse - continued</vt:lpstr>
      <vt:lpstr>Signs of Elder Abuse - continued</vt:lpstr>
      <vt:lpstr>Signs of Elder Abuse - continued</vt:lpstr>
      <vt:lpstr>Signs of Elder Abuse - continued</vt:lpstr>
      <vt:lpstr>Signs of Elder Abuse - continued</vt:lpstr>
      <vt:lpstr>If you suspect elder abuse: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Evette Clarke</dc:creator>
  <cp:lastModifiedBy>Catherine Williamson</cp:lastModifiedBy>
  <cp:revision>14</cp:revision>
  <dcterms:created xsi:type="dcterms:W3CDTF">2022-10-03T14:23:25Z</dcterms:created>
  <dcterms:modified xsi:type="dcterms:W3CDTF">2022-10-08T21:00:39Z</dcterms:modified>
</cp:coreProperties>
</file>